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23" r:id="rId3"/>
    <p:sldId id="456" r:id="rId4"/>
    <p:sldId id="452" r:id="rId5"/>
    <p:sldId id="453" r:id="rId6"/>
    <p:sldId id="454" r:id="rId7"/>
    <p:sldId id="425" r:id="rId8"/>
    <p:sldId id="426" r:id="rId9"/>
    <p:sldId id="428" r:id="rId10"/>
    <p:sldId id="471" r:id="rId11"/>
    <p:sldId id="472" r:id="rId12"/>
    <p:sldId id="473" r:id="rId13"/>
    <p:sldId id="429" r:id="rId14"/>
    <p:sldId id="465" r:id="rId15"/>
    <p:sldId id="457" r:id="rId16"/>
    <p:sldId id="466" r:id="rId17"/>
    <p:sldId id="467" r:id="rId18"/>
    <p:sldId id="458" r:id="rId19"/>
    <p:sldId id="461" r:id="rId20"/>
    <p:sldId id="474" r:id="rId21"/>
    <p:sldId id="468" r:id="rId22"/>
    <p:sldId id="469" r:id="rId23"/>
    <p:sldId id="476" r:id="rId24"/>
    <p:sldId id="463" r:id="rId25"/>
    <p:sldId id="464" r:id="rId26"/>
    <p:sldId id="477" r:id="rId27"/>
    <p:sldId id="478" r:id="rId28"/>
    <p:sldId id="479" r:id="rId29"/>
    <p:sldId id="480" r:id="rId30"/>
    <p:sldId id="481" r:id="rId31"/>
    <p:sldId id="482" r:id="rId32"/>
    <p:sldId id="432" r:id="rId33"/>
    <p:sldId id="433" r:id="rId34"/>
    <p:sldId id="434" r:id="rId35"/>
    <p:sldId id="435" r:id="rId36"/>
    <p:sldId id="43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C776A-CEE8-4DF2-847A-05D471C6078B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63113-B0E3-4BB6-9BAD-6EEA6FA8F5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4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20BC-FE02-4F30-83DB-3E0B2303D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AA10C-A59D-48AF-9632-811512DCA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D6D4-CF52-4305-BB13-7BD8B40B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D00E-72A0-4B17-B690-738C2A86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51DAD-F90F-4108-BB5B-791F1044A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7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2D05-109A-40F1-91DE-FACEBC89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B8E4-4116-455D-A7CC-2EB506229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48FD-9E48-4D00-953F-DCD22FD2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F46A-2FF2-4977-9660-74C2E0C3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71E1E-43A7-4DB0-B525-541B9ABC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8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3E2D2-1C0D-49D6-87A2-02B506FB5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9126D-A3A1-42CD-8EC6-C7428148D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D21AA-6E0F-4F86-82B7-F35CF486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0CE6-02BC-4218-A79E-8485B06F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6E781-A5AE-4969-97DC-2EC8BCAA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8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CF41-9D79-4837-AF29-1AB571A9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A59E8-D057-4651-B4D0-A0F8C345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124C-9E9A-47BD-B987-6546EE60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F95E-B6E4-4189-B7B2-C55F3FE7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105A-C7FE-4A6A-8132-AF4F0F8E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7460-1B3B-4B87-A96E-6C5A8878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E89B1-8C0D-48B5-9B3F-88737814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3C938-3109-4F44-93E8-2003667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C6A85-65EF-4D66-B65E-1C096548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CCAF-F2F5-4446-B9F8-B6F74E6B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9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EA9A-5C16-4648-8E44-BD4AC652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FE4B-ECD6-42B7-BCC6-9F3491433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146E3-CB8C-4528-9A8D-A6D1589EA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A7AEC-6DE6-48FB-8812-D7D1287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49785-B820-474B-868E-079C95DB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1C86-6AAE-4DA1-A737-F1C7513E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7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EBF6-8152-4E20-8FBA-6F37856C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7B15-95D0-4229-B8E6-1D119FEF9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EDA31-1808-4048-B904-0295AE0AA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6F23-72A7-46DE-818B-9444A772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259F3-25C2-42CF-AAE1-1030F29A6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B9205-2CF3-4986-A1FB-5AF3E7E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1FFD8-C0C6-4960-94F8-43771A09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DE940-E26B-48B6-A2D0-7939F125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3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1963-6B5C-49E0-A775-ADF750B0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04A51-54E5-4DB9-957E-BE5EC470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83E67-008A-43DB-B6D6-948C5DE2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DB4B2-DE9A-4B86-BBDB-823D0CA7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4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E2EFE-9572-4AF2-8ACC-07239F36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8553D-8C4D-4549-B6EA-29F30420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D2B49-5A07-4331-BD47-F1BB11BB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E38C-E5D1-428D-B128-8125FA4D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D322-447A-4451-B9AF-27CF869B1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D1302-CD97-45D5-BAFF-52A7D2CE9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34842-3C71-44F9-806B-C1D065CC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8A9CA-B968-46D3-8AA2-A961A445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C6F54-E49F-4724-B05B-9E4C952D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5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99A-D39E-4B4A-94C6-888C7D63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953B9-ACDD-491D-89BE-C2EA3AE91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F249C-12F9-4CBB-A891-106A5D3DC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BC8B7-C38A-4CE8-B53E-204E2E94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990DA-A200-4851-800C-E705C2E8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53A10-26E6-46E0-AF64-DF51CC6C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63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7811A3-682C-432F-ADAA-7D241F85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C53F7-40B0-48C6-82B5-328C32C69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36B9F-C113-45A4-940B-855C46636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8A95B-D3C6-4225-BB4C-CF97DBE77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7FD6-8C30-4215-A723-CDD25733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7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>
              <a:lumMod val="50000"/>
            </a:schemeClr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0FA3-95AB-472E-9F1D-F1DA7D57C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>
                <a:solidFill>
                  <a:srgbClr val="FFFF00"/>
                </a:solidFill>
              </a:rPr>
              <a:t>Computational Thinking with Python</a:t>
            </a: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2D791-4AA6-42EA-AA66-CD4691B9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652" y="3548091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Fall 2019</a:t>
            </a:r>
            <a:endParaRPr lang="en-IN" sz="32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01FA2DB-B09B-4E8E-997E-BACD4216C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2" b="770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3DF37-2126-48A8-AAC5-6A6D5E2052EE}"/>
              </a:ext>
            </a:extLst>
          </p:cNvPr>
          <p:cNvGrpSpPr/>
          <p:nvPr/>
        </p:nvGrpSpPr>
        <p:grpSpPr>
          <a:xfrm>
            <a:off x="10331617" y="5264105"/>
            <a:ext cx="1600182" cy="914401"/>
            <a:chOff x="1106668" y="5356884"/>
            <a:chExt cx="1844621" cy="10571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0247E0-36B7-4FE9-A5FA-11025BCA8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6380" r="19905" b="6380"/>
            <a:stretch/>
          </p:blipFill>
          <p:spPr>
            <a:xfrm>
              <a:off x="2175374" y="5889836"/>
              <a:ext cx="515637" cy="5242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5AF961-1735-4C40-AF8E-B64262C0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610" y="5872330"/>
              <a:ext cx="529031" cy="5290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07A75B-DBFB-47A6-A7BF-55C660EB36AF}"/>
                </a:ext>
              </a:extLst>
            </p:cNvPr>
            <p:cNvSpPr txBox="1"/>
            <p:nvPr/>
          </p:nvSpPr>
          <p:spPr>
            <a:xfrm>
              <a:off x="1106668" y="5356884"/>
              <a:ext cx="1844621" cy="462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@</a:t>
              </a:r>
              <a:r>
                <a:rPr lang="en-IN" sz="2000" b="1" dirty="0" err="1"/>
                <a:t>csebennett</a:t>
              </a:r>
              <a:endParaRPr lang="en-IN" sz="20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7F8F65-E48E-482C-A557-2E2EDF648DEE}"/>
              </a:ext>
            </a:extLst>
          </p:cNvPr>
          <p:cNvGrpSpPr/>
          <p:nvPr/>
        </p:nvGrpSpPr>
        <p:grpSpPr>
          <a:xfrm>
            <a:off x="8506358" y="5264106"/>
            <a:ext cx="1728422" cy="895286"/>
            <a:chOff x="9289360" y="5383814"/>
            <a:chExt cx="1992450" cy="10350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E57206-30AA-4B95-8FF3-EEB013F8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62" t="4764" r="18925" b="7198"/>
            <a:stretch/>
          </p:blipFill>
          <p:spPr>
            <a:xfrm>
              <a:off x="9868196" y="5889836"/>
              <a:ext cx="526177" cy="5290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A41045-AA0C-4439-97FF-355E5F35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003" y="5884201"/>
              <a:ext cx="529032" cy="5290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CC325B-D279-4B31-AC5E-A3A1A2DA2964}"/>
                </a:ext>
              </a:extLst>
            </p:cNvPr>
            <p:cNvSpPr txBox="1"/>
            <p:nvPr/>
          </p:nvSpPr>
          <p:spPr>
            <a:xfrm>
              <a:off x="9289360" y="5383814"/>
              <a:ext cx="1992450" cy="462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@</a:t>
              </a:r>
              <a:r>
                <a:rPr lang="en-IN" sz="2000" b="1" dirty="0" err="1"/>
                <a:t>cse_bennett</a:t>
              </a:r>
              <a:endParaRPr lang="en-I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677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F86C09-B0AE-06B6-7E04-64A30789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0DD6-AB5A-7F46-9FE1-45A48B98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C9552-4525-659D-01C7-6E3CBA7A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0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6ADB-94F8-4D48-9D2A-8B0639B7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Nested Loop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A0CD-1A6B-43F1-8784-0FBDCC1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IN" dirty="0"/>
              <a:t>Loop inside a loop a is called nested loop.</a:t>
            </a:r>
          </a:p>
          <a:p>
            <a:endParaRPr lang="en-IN" dirty="0"/>
          </a:p>
          <a:p>
            <a:r>
              <a:rPr lang="en-IN" b="1" dirty="0"/>
              <a:t>Example: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5708F-1F22-42F2-8BDC-24B77F93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3" y="2982091"/>
            <a:ext cx="6894236" cy="17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C7600-97B2-E18E-38C1-D084C2A6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809624"/>
            <a:ext cx="8567738" cy="526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C82F6-4A8A-8372-2C78-7138B2DA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7" t="36111" r="37578" b="9722"/>
          <a:stretch/>
        </p:blipFill>
        <p:spPr>
          <a:xfrm>
            <a:off x="276224" y="352424"/>
            <a:ext cx="6734176" cy="545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1D95-41EA-118F-3C72-2D2649AF3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9" t="40417" r="70469" b="28611"/>
          <a:stretch/>
        </p:blipFill>
        <p:spPr>
          <a:xfrm>
            <a:off x="8153400" y="1219199"/>
            <a:ext cx="3143250" cy="45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C0DC4D-5A2A-8EFC-1694-634F31809B84}"/>
              </a:ext>
            </a:extLst>
          </p:cNvPr>
          <p:cNvSpPr txBox="1"/>
          <p:nvPr/>
        </p:nvSpPr>
        <p:spPr>
          <a:xfrm>
            <a:off x="447675" y="257860"/>
            <a:ext cx="994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Write a nested for loop program to print multiplication table in Python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2EA57-F311-54B2-151A-47C803B6493F}"/>
              </a:ext>
            </a:extLst>
          </p:cNvPr>
          <p:cNvSpPr txBox="1"/>
          <p:nvPr/>
        </p:nvSpPr>
        <p:spPr>
          <a:xfrm>
            <a:off x="628651" y="857250"/>
            <a:ext cx="59817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# outer loop iterate from 1 to 10</a:t>
            </a:r>
          </a:p>
          <a:p>
            <a:r>
              <a:rPr lang="en-US" sz="3600" dirty="0"/>
              <a:t>for </a:t>
            </a:r>
            <a:r>
              <a:rPr lang="en-US" sz="3600" dirty="0" err="1"/>
              <a:t>i</a:t>
            </a:r>
            <a:r>
              <a:rPr lang="en-US" sz="3600" dirty="0"/>
              <a:t> in range(1, 11):</a:t>
            </a:r>
          </a:p>
          <a:p>
            <a:r>
              <a:rPr lang="en-US" sz="3600" dirty="0">
                <a:solidFill>
                  <a:srgbClr val="00B050"/>
                </a:solidFill>
              </a:rPr>
              <a:t>    # nested loop / inner loop</a:t>
            </a:r>
          </a:p>
          <a:p>
            <a:r>
              <a:rPr lang="en-US" sz="3600" dirty="0">
                <a:solidFill>
                  <a:srgbClr val="00B050"/>
                </a:solidFill>
              </a:rPr>
              <a:t>    # to iterate from 1 to 10</a:t>
            </a:r>
          </a:p>
          <a:p>
            <a:r>
              <a:rPr lang="en-US" sz="3600" dirty="0"/>
              <a:t>    for j in range(1, 11):</a:t>
            </a:r>
          </a:p>
          <a:p>
            <a:r>
              <a:rPr lang="en-US" sz="3600" dirty="0">
                <a:solidFill>
                  <a:srgbClr val="00B0F0"/>
                </a:solidFill>
              </a:rPr>
              <a:t>        # print multiplication</a:t>
            </a:r>
          </a:p>
          <a:p>
            <a:r>
              <a:rPr lang="en-US" sz="3600" dirty="0"/>
              <a:t>        print(</a:t>
            </a:r>
            <a:r>
              <a:rPr lang="en-US" sz="3600" dirty="0" err="1"/>
              <a:t>i</a:t>
            </a:r>
            <a:r>
              <a:rPr lang="en-US" sz="3600" dirty="0"/>
              <a:t> * j, end=' ')</a:t>
            </a:r>
          </a:p>
          <a:p>
            <a:r>
              <a:rPr lang="en-US" sz="3600" dirty="0"/>
              <a:t>    print()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87E21-819F-253D-FDC9-7D6B28AC6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8" t="23056" r="54375" b="33472"/>
          <a:stretch/>
        </p:blipFill>
        <p:spPr>
          <a:xfrm>
            <a:off x="6886575" y="1019175"/>
            <a:ext cx="45339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D6FC3-F474-F671-9623-41097C30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9" t="47917" r="25390" b="6944"/>
          <a:stretch/>
        </p:blipFill>
        <p:spPr>
          <a:xfrm>
            <a:off x="276225" y="485775"/>
            <a:ext cx="11106150" cy="58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4B5E0-FC72-4D09-EF58-ABC5FE865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7" t="29444" r="37734" b="8611"/>
          <a:stretch/>
        </p:blipFill>
        <p:spPr>
          <a:xfrm>
            <a:off x="247650" y="0"/>
            <a:ext cx="7343775" cy="626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8FA8A-89E0-13CB-70C3-301098A7D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1" t="30833" r="66875" b="8611"/>
          <a:stretch/>
        </p:blipFill>
        <p:spPr>
          <a:xfrm>
            <a:off x="7219951" y="400049"/>
            <a:ext cx="4191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484CB8-1FC0-3B94-2B89-75DDC0655C89}"/>
              </a:ext>
            </a:extLst>
          </p:cNvPr>
          <p:cNvSpPr txBox="1"/>
          <p:nvPr/>
        </p:nvSpPr>
        <p:spPr>
          <a:xfrm>
            <a:off x="190501" y="146388"/>
            <a:ext cx="114776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Using break statement in nested loops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dirty="0"/>
              <a:t>It is a type of loop control statement. In a loop, we can use the break statement to exit from the loop. When we use a break statement in a loop it skips the rest of the iteration and terminates the loop. let’s understand it using an example.</a:t>
            </a:r>
          </a:p>
          <a:p>
            <a:endParaRPr lang="en-US" dirty="0"/>
          </a:p>
          <a:p>
            <a:r>
              <a:rPr lang="en-US" dirty="0"/>
              <a:t>Code: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36FDA-737A-C7ED-AA4E-3439B8976236}"/>
              </a:ext>
            </a:extLst>
          </p:cNvPr>
          <p:cNvSpPr txBox="1"/>
          <p:nvPr/>
        </p:nvSpPr>
        <p:spPr>
          <a:xfrm>
            <a:off x="323849" y="1962270"/>
            <a:ext cx="62198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# Running outer loop from 2 to 3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range(2, 4):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# Printing inside the outer loop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# Running inner loop from 1 to 10</a:t>
            </a:r>
          </a:p>
          <a:p>
            <a:r>
              <a:rPr lang="en-US" sz="2400" dirty="0"/>
              <a:t>	for j in range(1, 11):</a:t>
            </a:r>
          </a:p>
          <a:p>
            <a:r>
              <a:rPr lang="en-US" sz="2400" dirty="0"/>
              <a:t>	if </a:t>
            </a:r>
            <a:r>
              <a:rPr lang="en-US" sz="2400" dirty="0" err="1"/>
              <a:t>i</a:t>
            </a:r>
            <a:r>
              <a:rPr lang="en-US" sz="2400" dirty="0"/>
              <a:t>==j:</a:t>
            </a:r>
          </a:p>
          <a:p>
            <a:r>
              <a:rPr lang="en-US" sz="2400" dirty="0"/>
              <a:t>		break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# Printing inside the inner loop</a:t>
            </a:r>
          </a:p>
          <a:p>
            <a:r>
              <a:rPr lang="en-US" sz="2400" dirty="0"/>
              <a:t>	print(</a:t>
            </a:r>
            <a:r>
              <a:rPr lang="en-US" sz="2400" dirty="0" err="1"/>
              <a:t>i</a:t>
            </a:r>
            <a:r>
              <a:rPr lang="en-US" sz="2400" dirty="0"/>
              <a:t>, "*", j, "=", </a:t>
            </a:r>
            <a:r>
              <a:rPr lang="en-US" sz="2400" dirty="0" err="1"/>
              <a:t>i</a:t>
            </a:r>
            <a:r>
              <a:rPr lang="en-US" sz="2400" dirty="0"/>
              <a:t>*j)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# Printing inside the outer loop</a:t>
            </a:r>
          </a:p>
          <a:p>
            <a:r>
              <a:rPr lang="en-US" sz="2400" dirty="0"/>
              <a:t>	print()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3282D-2656-B3EE-2207-ECDCE4D8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1782636"/>
            <a:ext cx="3981450" cy="3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1F98-3DE5-4864-825C-59A2680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26" y="151334"/>
            <a:ext cx="2821569" cy="1500431"/>
          </a:xfrm>
        </p:spPr>
        <p:txBody>
          <a:bodyPr>
            <a:normAutofit/>
          </a:bodyPr>
          <a:lstStyle/>
          <a:p>
            <a:r>
              <a:rPr lang="en-IN" dirty="0"/>
              <a:t>For Loop</a:t>
            </a:r>
            <a:br>
              <a:rPr lang="en-IN" dirty="0"/>
            </a:br>
            <a:r>
              <a:rPr lang="en-IN" sz="2700" dirty="0"/>
              <a:t>(definite loop)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E770-6DA6-434A-830A-A0D8A83D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14" y="1799850"/>
            <a:ext cx="5100819" cy="3785419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</a:rPr>
              <a:t>A </a:t>
            </a:r>
            <a:r>
              <a:rPr lang="en-US" sz="2400" b="1" i="0" dirty="0">
                <a:effectLst/>
              </a:rPr>
              <a:t>for</a:t>
            </a:r>
            <a:r>
              <a:rPr lang="en-US" sz="2400" b="0" i="0" dirty="0">
                <a:effectLst/>
              </a:rPr>
              <a:t> loop is used for iterating over a sequence (that is either a list, a tuple, a dictionary, a set, or a string). Can execute a set of statements, once for each item in a list, tuple, set etc.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Example: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011B2-ED21-437B-8E57-28DF7214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610816"/>
            <a:ext cx="4475531" cy="3636368"/>
          </a:xfrm>
          <a:prstGeom prst="rect">
            <a:avLst/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FF5CF-03E6-496D-8AB7-D3F6D20ADD0C}"/>
              </a:ext>
            </a:extLst>
          </p:cNvPr>
          <p:cNvSpPr/>
          <p:nvPr/>
        </p:nvSpPr>
        <p:spPr>
          <a:xfrm>
            <a:off x="636626" y="3692559"/>
            <a:ext cx="3981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Syntax</a:t>
            </a:r>
            <a:r>
              <a:rPr lang="en-US" sz="2400" dirty="0"/>
              <a:t>: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for</a:t>
            </a:r>
            <a:r>
              <a:rPr lang="en-US" sz="2400" dirty="0"/>
              <a:t> iterating_var in sequence:</a:t>
            </a:r>
          </a:p>
          <a:p>
            <a:r>
              <a:rPr lang="en-US" sz="2400" dirty="0"/>
              <a:t>   statements(s)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D2AAD9-085D-428D-B967-DBE1CA88EB03}"/>
              </a:ext>
            </a:extLst>
          </p:cNvPr>
          <p:cNvSpPr txBox="1">
            <a:spLocks/>
          </p:cNvSpPr>
          <p:nvPr/>
        </p:nvSpPr>
        <p:spPr>
          <a:xfrm>
            <a:off x="3557270" y="316924"/>
            <a:ext cx="2122583" cy="1169250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FF"/>
                </a:solidFill>
                <a:latin typeface="+mj-lt"/>
              </a:rPr>
              <a:t>Loop to read sequence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C2622A-7000-42D2-BB9F-CC590D123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63"/>
          <a:stretch/>
        </p:blipFill>
        <p:spPr>
          <a:xfrm>
            <a:off x="888145" y="5400087"/>
            <a:ext cx="3478897" cy="1062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CA7517-F417-4257-B630-7F731BF6C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973" y="5286657"/>
            <a:ext cx="494421" cy="13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40333-08BC-84FF-B270-D949561D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5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C5322-BD10-EEC1-C452-993B4DA77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t="27083" r="27188" b="8612"/>
          <a:stretch/>
        </p:blipFill>
        <p:spPr>
          <a:xfrm>
            <a:off x="552449" y="161925"/>
            <a:ext cx="11115675" cy="61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4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7911D-CDC8-A143-13DD-2754140A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7" t="17500" r="30000" b="17778"/>
          <a:stretch/>
        </p:blipFill>
        <p:spPr>
          <a:xfrm>
            <a:off x="485774" y="200025"/>
            <a:ext cx="10991851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FB5A6-EF40-817E-1763-0753C587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303C4-4905-110C-AD50-BA45C768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" y="209549"/>
            <a:ext cx="111823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9EE3D-D743-8A6F-1F6C-C7A7948B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30556" r="44141" b="7500"/>
          <a:stretch/>
        </p:blipFill>
        <p:spPr>
          <a:xfrm>
            <a:off x="0" y="85725"/>
            <a:ext cx="101822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39E3D-4F3F-1A67-E7F5-2618FBE3F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t="10138" r="3203" b="20695"/>
          <a:stretch/>
        </p:blipFill>
        <p:spPr>
          <a:xfrm>
            <a:off x="314324" y="161926"/>
            <a:ext cx="11487151" cy="62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27BD6-4FAB-AD17-5D18-8F6889EC9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t="14584" r="26407" b="14445"/>
          <a:stretch/>
        </p:blipFill>
        <p:spPr>
          <a:xfrm>
            <a:off x="619124" y="171450"/>
            <a:ext cx="10115551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989B5-343A-FB39-0352-EB0920A76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" t="10417" r="4843"/>
          <a:stretch/>
        </p:blipFill>
        <p:spPr>
          <a:xfrm>
            <a:off x="0" y="0"/>
            <a:ext cx="120491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02230-6E86-CC88-70E1-CE7A32420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10417" r="11563" b="9722"/>
          <a:stretch/>
        </p:blipFill>
        <p:spPr>
          <a:xfrm>
            <a:off x="428624" y="419100"/>
            <a:ext cx="110204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4DEF5B-C18D-70C6-9DD4-94C770557820}"/>
              </a:ext>
            </a:extLst>
          </p:cNvPr>
          <p:cNvSpPr txBox="1"/>
          <p:nvPr/>
        </p:nvSpPr>
        <p:spPr>
          <a:xfrm>
            <a:off x="371476" y="2000249"/>
            <a:ext cx="108585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highlight>
                  <a:srgbClr val="FFFF00"/>
                </a:highlight>
              </a:rPr>
              <a:t>Syntax of for Loop</a:t>
            </a:r>
          </a:p>
          <a:p>
            <a:pPr algn="just"/>
            <a:endParaRPr lang="en-US" sz="2400" dirty="0">
              <a:highlight>
                <a:srgbClr val="FFFF00"/>
              </a:highlight>
            </a:endParaRPr>
          </a:p>
          <a:p>
            <a:pPr algn="just"/>
            <a:r>
              <a:rPr lang="en-US" sz="2400" dirty="0">
                <a:highlight>
                  <a:srgbClr val="FFFF00"/>
                </a:highlight>
              </a:rPr>
              <a:t>for </a:t>
            </a:r>
            <a:r>
              <a:rPr lang="en-US" sz="2400" dirty="0" err="1">
                <a:highlight>
                  <a:srgbClr val="FFFF00"/>
                </a:highlight>
              </a:rPr>
              <a:t>val</a:t>
            </a:r>
            <a:r>
              <a:rPr lang="en-US" sz="2400" dirty="0">
                <a:highlight>
                  <a:srgbClr val="FFFF00"/>
                </a:highlight>
              </a:rPr>
              <a:t> in sequence:</a:t>
            </a:r>
          </a:p>
          <a:p>
            <a:pPr algn="just"/>
            <a:r>
              <a:rPr lang="en-US" sz="2400" dirty="0">
                <a:highlight>
                  <a:srgbClr val="FFFF00"/>
                </a:highlight>
              </a:rPr>
              <a:t>    loop body</a:t>
            </a:r>
          </a:p>
          <a:p>
            <a:pPr algn="just"/>
            <a:endParaRPr lang="en-US" sz="2400" dirty="0">
              <a:highlight>
                <a:srgbClr val="FFFF00"/>
              </a:highlight>
            </a:endParaRPr>
          </a:p>
          <a:p>
            <a:pPr algn="just"/>
            <a:r>
              <a:rPr lang="en-US" sz="2400" dirty="0"/>
              <a:t>Here, </a:t>
            </a:r>
            <a:r>
              <a:rPr lang="en-US" sz="2400" dirty="0" err="1"/>
              <a:t>val</a:t>
            </a:r>
            <a:r>
              <a:rPr lang="en-US" sz="2400" dirty="0"/>
              <a:t> is the variable that takes the value of the item inside the sequence on each iteration.</a:t>
            </a:r>
          </a:p>
          <a:p>
            <a:pPr algn="just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9AFD-6CFC-4880-CA5E-A128587336E8}"/>
              </a:ext>
            </a:extLst>
          </p:cNvPr>
          <p:cNvSpPr txBox="1"/>
          <p:nvPr/>
        </p:nvSpPr>
        <p:spPr>
          <a:xfrm>
            <a:off x="152400" y="262235"/>
            <a:ext cx="11544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Loop continues until we reach the last item in the sequence. The body of for loop is separated from the rest of the code using indentation.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167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4C8C3-AF75-B8C7-4A1C-30D375A66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" t="38750" r="28516" b="17361"/>
          <a:stretch/>
        </p:blipFill>
        <p:spPr>
          <a:xfrm>
            <a:off x="704850" y="438150"/>
            <a:ext cx="11049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2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A1576-8832-E3A8-6E9C-A46F10FCB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5" t="34305" r="27578" b="19028"/>
          <a:stretch/>
        </p:blipFill>
        <p:spPr>
          <a:xfrm>
            <a:off x="885824" y="333375"/>
            <a:ext cx="10544176" cy="62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1D761-9ED3-43C7-B3CC-B41591A3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Infinite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645C-1A29-4DAE-AE0A-8B3756EB6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229156"/>
            <a:ext cx="6848715" cy="3531868"/>
          </a:xfrm>
        </p:spPr>
        <p:txBody>
          <a:bodyPr anchor="ctr">
            <a:noAutofit/>
          </a:bodyPr>
          <a:lstStyle/>
          <a:p>
            <a:r>
              <a:rPr lang="en-US" sz="2400" dirty="0"/>
              <a:t>An  </a:t>
            </a:r>
            <a:r>
              <a:rPr lang="en-US" sz="2400" b="1" dirty="0"/>
              <a:t>infinite loop</a:t>
            </a:r>
            <a:r>
              <a:rPr lang="en-US" sz="2400" dirty="0"/>
              <a:t> is an iterative control structure that never terminates (or eventually terminates with a system error).</a:t>
            </a:r>
          </a:p>
          <a:p>
            <a:r>
              <a:rPr lang="en-US" sz="2400" dirty="0"/>
              <a:t>Infinite loops are generally the result of programming errors. </a:t>
            </a:r>
          </a:p>
          <a:p>
            <a:r>
              <a:rPr lang="en-US" sz="2400" b="1" dirty="0"/>
              <a:t>For example:</a:t>
            </a:r>
            <a:r>
              <a:rPr lang="en-US" sz="2400" dirty="0"/>
              <a:t> if the condition of a while loop can never be false, an infinite loop will result when executed.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2C454-3490-4C98-B169-F5ED2B62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73" y="3761024"/>
            <a:ext cx="6086802" cy="28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A8D2-2C44-47DD-A77B-CA1B900F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IN" b="0" i="0" dirty="0">
                <a:effectLst/>
                <a:latin typeface="Arial" panose="020B0604020202020204" pitchFamily="34" charset="0"/>
              </a:rPr>
              <a:t>Loop Control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0FF52-73BC-4004-9744-E0249293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5"/>
            <a:ext cx="11194774" cy="4935297"/>
          </a:xfrm>
        </p:spPr>
        <p:txBody>
          <a:bodyPr>
            <a:normAutofit/>
          </a:bodyPr>
          <a:lstStyle/>
          <a:p>
            <a:r>
              <a:rPr lang="en-IN" sz="2400" b="1" i="0" u="none" strike="noStrike" dirty="0">
                <a:solidFill>
                  <a:srgbClr val="313131"/>
                </a:solidFill>
                <a:effectLst/>
              </a:rPr>
              <a:t>Break Statement: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Terminates the loop statement and transfers execution to the statement immediately following the loop.</a:t>
            </a:r>
            <a:endParaRPr lang="en-IN" sz="2400" b="0" i="0" u="none" strike="noStrike" dirty="0">
              <a:solidFill>
                <a:srgbClr val="313131"/>
              </a:solidFill>
              <a:effectLst/>
            </a:endParaRPr>
          </a:p>
          <a:p>
            <a:r>
              <a:rPr lang="en-IN" sz="2400" b="1" dirty="0">
                <a:solidFill>
                  <a:srgbClr val="313131"/>
                </a:solidFill>
              </a:rPr>
              <a:t>Continue Statement: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Causes the loop to skip the remainder of its body and immediately retest its condition prior to reiterating.</a:t>
            </a:r>
          </a:p>
          <a:p>
            <a:pPr marL="0" indent="0">
              <a:buNone/>
            </a:pPr>
            <a:endParaRPr lang="en-IN" sz="2400" dirty="0">
              <a:solidFill>
                <a:srgbClr val="313131"/>
              </a:solidFill>
            </a:endParaRPr>
          </a:p>
          <a:p>
            <a:r>
              <a:rPr lang="en-IN" sz="2400" b="1" dirty="0">
                <a:solidFill>
                  <a:srgbClr val="313131"/>
                </a:solidFill>
              </a:rPr>
              <a:t>Pass Statement: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The pass statement in Python is used when a statement is required syntactically but you do not want any command or code to execute.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FD208-6A99-405E-B6CC-636D5F2A1304}"/>
              </a:ext>
            </a:extLst>
          </p:cNvPr>
          <p:cNvSpPr txBox="1"/>
          <p:nvPr/>
        </p:nvSpPr>
        <p:spPr>
          <a:xfrm>
            <a:off x="626165" y="4514050"/>
            <a:ext cx="267694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 of pass in if: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200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 &gt; a: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pass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DB063B-2F91-4406-A7F4-9E269902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140" y="4358866"/>
            <a:ext cx="5671931" cy="194028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-44436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letter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'Python’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letter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    pass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print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'This is pass block’)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print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'Current Letter :'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letter)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“Loop Ended!“)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883DB6-70A0-48B8-A3CC-AE8B2EDF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0594" y="4365706"/>
            <a:ext cx="2529860" cy="233910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Letter : 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Letter : 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urrent Letter : 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is pass block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Letter : 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Letter : 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 Letter : 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Loop Ended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A8D2-2C44-47DD-A77B-CA1B900F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695"/>
            <a:ext cx="10515600" cy="1038251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Arial" panose="020B0604020202020204" pitchFamily="34" charset="0"/>
              </a:rPr>
              <a:t>Break and Continue: Examples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0FF52-73BC-4004-9744-E0249293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1194774" cy="4798737"/>
          </a:xfrm>
        </p:spPr>
        <p:txBody>
          <a:bodyPr>
            <a:normAutofit/>
          </a:bodyPr>
          <a:lstStyle/>
          <a:p>
            <a:r>
              <a:rPr lang="en-IN" sz="2400" b="1" i="0" u="none" strike="noStrike" dirty="0">
                <a:solidFill>
                  <a:srgbClr val="313131"/>
                </a:solidFill>
                <a:effectLst/>
              </a:rPr>
              <a:t>Break Statement: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endParaRPr lang="en-IN" sz="2400" b="0" i="0" u="none" strike="noStrike" dirty="0">
              <a:solidFill>
                <a:srgbClr val="313131"/>
              </a:solidFill>
              <a:effectLst/>
            </a:endParaRPr>
          </a:p>
          <a:p>
            <a:endParaRPr lang="en-IN" sz="2400" dirty="0">
              <a:solidFill>
                <a:srgbClr val="313131"/>
              </a:solidFill>
            </a:endParaRPr>
          </a:p>
          <a:p>
            <a:pPr marL="0" indent="0">
              <a:buNone/>
            </a:pPr>
            <a:endParaRPr lang="en-IN" sz="2400" dirty="0">
              <a:solidFill>
                <a:srgbClr val="313131"/>
              </a:solidFill>
            </a:endParaRPr>
          </a:p>
          <a:p>
            <a:pPr marL="0" indent="0">
              <a:buNone/>
            </a:pPr>
            <a:endParaRPr lang="en-IN" sz="200" b="0" i="0" u="none" strike="noStrike" dirty="0">
              <a:solidFill>
                <a:srgbClr val="313131"/>
              </a:solidFill>
              <a:effectLst/>
            </a:endParaRPr>
          </a:p>
          <a:p>
            <a:endParaRPr lang="en-IN" sz="2400" b="1" dirty="0">
              <a:solidFill>
                <a:srgbClr val="313131"/>
              </a:solidFill>
            </a:endParaRPr>
          </a:p>
          <a:p>
            <a:r>
              <a:rPr lang="en-IN" sz="2400" b="1" dirty="0">
                <a:solidFill>
                  <a:srgbClr val="313131"/>
                </a:solidFill>
              </a:rPr>
              <a:t>Continue Statement:</a:t>
            </a:r>
          </a:p>
          <a:p>
            <a:endParaRPr lang="en-IN" sz="2400" b="1" dirty="0">
              <a:solidFill>
                <a:srgbClr val="313131"/>
              </a:solidFill>
            </a:endParaRPr>
          </a:p>
          <a:p>
            <a:endParaRPr lang="en-IN" sz="2400" b="1" dirty="0">
              <a:solidFill>
                <a:srgbClr val="313131"/>
              </a:solidFill>
            </a:endParaRPr>
          </a:p>
          <a:p>
            <a:endParaRPr lang="en-IN" sz="2400" dirty="0">
              <a:solidFill>
                <a:srgbClr val="31313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82CCA-592A-44B0-AF94-B4DC6D07D82A}"/>
              </a:ext>
            </a:extLst>
          </p:cNvPr>
          <p:cNvSpPr txBox="1"/>
          <p:nvPr/>
        </p:nvSpPr>
        <p:spPr>
          <a:xfrm>
            <a:off x="838200" y="1884770"/>
            <a:ext cx="5433391" cy="1400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7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Ex.1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fruits = [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1700" dirty="0"/>
            </a:b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IN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C84B5-31AE-4A29-805C-17FEAB95E82E}"/>
              </a:ext>
            </a:extLst>
          </p:cNvPr>
          <p:cNvSpPr txBox="1"/>
          <p:nvPr/>
        </p:nvSpPr>
        <p:spPr>
          <a:xfrm>
            <a:off x="4101550" y="2361823"/>
            <a:ext cx="1152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effectLst/>
                <a:latin typeface="consolas" panose="020B0609020204030204" pitchFamily="49" charset="0"/>
              </a:rPr>
              <a:t>Output:</a:t>
            </a:r>
          </a:p>
          <a:p>
            <a:r>
              <a:rPr lang="en-IN" b="0" i="0" dirty="0">
                <a:effectLst/>
                <a:latin typeface="consolas" panose="020B0609020204030204" pitchFamily="49" charset="0"/>
              </a:rPr>
              <a:t>apple</a:t>
            </a:r>
            <a:br>
              <a:rPr lang="en-IN" dirty="0"/>
            </a:br>
            <a:r>
              <a:rPr lang="en-IN" b="0" i="0" dirty="0">
                <a:effectLst/>
                <a:latin typeface="consolas" panose="020B0609020204030204" pitchFamily="49" charset="0"/>
              </a:rPr>
              <a:t>banana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E3A84-240C-4FD3-88DB-C3FF89344EF5}"/>
              </a:ext>
            </a:extLst>
          </p:cNvPr>
          <p:cNvSpPr txBox="1"/>
          <p:nvPr/>
        </p:nvSpPr>
        <p:spPr>
          <a:xfrm>
            <a:off x="6483626" y="1863795"/>
            <a:ext cx="5549348" cy="1400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7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Ex.2: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fruits = [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1700" dirty="0"/>
            </a:b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endParaRPr lang="en-IN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7C8DF-04BC-4B77-A247-C3CD74CA72FD}"/>
              </a:ext>
            </a:extLst>
          </p:cNvPr>
          <p:cNvSpPr txBox="1"/>
          <p:nvPr/>
        </p:nvSpPr>
        <p:spPr>
          <a:xfrm>
            <a:off x="1361660" y="4776580"/>
            <a:ext cx="4734340" cy="1400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1700" dirty="0"/>
            </a:b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continue</a:t>
            </a:r>
            <a:br>
              <a:rPr lang="en-US" sz="1700" dirty="0"/>
            </a:b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endParaRPr lang="en-IN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434F5-95F6-4D5D-9456-EEA1921828CD}"/>
              </a:ext>
            </a:extLst>
          </p:cNvPr>
          <p:cNvSpPr txBox="1"/>
          <p:nvPr/>
        </p:nvSpPr>
        <p:spPr>
          <a:xfrm>
            <a:off x="4678020" y="5253633"/>
            <a:ext cx="1152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effectLst/>
                <a:latin typeface="consolas" panose="020B0609020204030204" pitchFamily="49" charset="0"/>
              </a:rPr>
              <a:t>Output:</a:t>
            </a:r>
          </a:p>
          <a:p>
            <a:r>
              <a:rPr lang="en-IN" b="0" i="0" dirty="0">
                <a:effectLst/>
                <a:latin typeface="consolas" panose="020B0609020204030204" pitchFamily="49" charset="0"/>
              </a:rPr>
              <a:t>apple</a:t>
            </a:r>
            <a:br>
              <a:rPr lang="en-IN" dirty="0"/>
            </a:br>
            <a:r>
              <a:rPr lang="en-IN" b="0" i="0" dirty="0">
                <a:effectLst/>
                <a:latin typeface="consolas" panose="020B0609020204030204" pitchFamily="49" charset="0"/>
              </a:rPr>
              <a:t>cherry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5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BBD6-C79E-42DB-810E-B795B7D6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1" y="338620"/>
            <a:ext cx="10515600" cy="708300"/>
          </a:xfrm>
        </p:spPr>
        <p:txBody>
          <a:bodyPr/>
          <a:lstStyle/>
          <a:p>
            <a:r>
              <a:rPr lang="en-IN" dirty="0"/>
              <a:t>MCQs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621-8278-41A8-A8F0-E19E5263B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52" y="1166191"/>
            <a:ext cx="5307498" cy="544595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A while loop continues to iterate until its condition becomes false.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TRUE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 while loop executes zero or more times.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TRUE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All iteration can be achieved by a while loop.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TRUE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 infinite loop is an iterative control structures that,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/>
              <a:t>Loops forever and must be forced to terminate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/>
              <a:t>Loops until the program terminates with a system error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/>
              <a:t>Both of the above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959D7-BCCB-4AF8-A41B-69C92E9F7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850" y="1245704"/>
            <a:ext cx="5307498" cy="524717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000" dirty="0"/>
              <a:t>The terms definite loop and indefinite loop are used to indicate whether,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A given loop executes at least once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The number of times that a loop is executed can be determined before the loop is executed.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Both of the above</a:t>
            </a:r>
          </a:p>
          <a:p>
            <a:pPr marL="514350" indent="-514350">
              <a:buFont typeface="+mj-lt"/>
              <a:buAutoNum type="arabicPeriod" startAt="5"/>
            </a:pPr>
            <a:endParaRPr lang="en-US" sz="2000" dirty="0"/>
          </a:p>
          <a:p>
            <a:pPr marL="514350" indent="-514350">
              <a:buFont typeface="+mj-lt"/>
              <a:buAutoNum type="arabicPeriod" startAt="5"/>
            </a:pPr>
            <a:r>
              <a:rPr lang="en-US" sz="2000" dirty="0"/>
              <a:t>A Boolean flag is,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A variable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Has the value True or False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Is used as a condition for control statements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All of the above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113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BBD6-C79E-42DB-810E-B795B7D6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1" y="338620"/>
            <a:ext cx="10515600" cy="708300"/>
          </a:xfrm>
        </p:spPr>
        <p:txBody>
          <a:bodyPr/>
          <a:lstStyle/>
          <a:p>
            <a:r>
              <a:rPr lang="en-IN" dirty="0"/>
              <a:t>MCQs: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621-8278-41A8-A8F0-E19E5263B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52" y="1166191"/>
            <a:ext cx="5307498" cy="544595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A while loop continues to iterate until its condition becomes false.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b="1" dirty="0"/>
              <a:t>TRUE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 while loop executes zero or more times.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b="1" dirty="0"/>
              <a:t>TRUE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All iteration can be achieved by a while loop.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b="1" dirty="0"/>
              <a:t>TRUE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1800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 infinite loop is an iterative control structures that,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/>
              <a:t>Loops forever and must be forced to terminate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/>
              <a:t>Loops until the program terminates with a system error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b="1" dirty="0"/>
              <a:t>Both of the above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959D7-BCCB-4AF8-A41B-69C92E9F7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850" y="1245704"/>
            <a:ext cx="5307498" cy="524717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000" dirty="0"/>
              <a:t>The terms definite loop and indefinite loop are used to indicate whether,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A given loop executes at least once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b="1" dirty="0"/>
              <a:t>The number of times that a loop is executed can be determined before the loop is executed.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Both of the above</a:t>
            </a:r>
          </a:p>
          <a:p>
            <a:pPr marL="514350" indent="-514350">
              <a:buFont typeface="+mj-lt"/>
              <a:buAutoNum type="arabicPeriod" startAt="5"/>
            </a:pPr>
            <a:endParaRPr lang="en-US" sz="2000" dirty="0"/>
          </a:p>
          <a:p>
            <a:pPr marL="514350" indent="-514350">
              <a:buFont typeface="+mj-lt"/>
              <a:buAutoNum type="arabicPeriod" startAt="5"/>
            </a:pPr>
            <a:r>
              <a:rPr lang="en-US" sz="2000" dirty="0"/>
              <a:t>A Boolean flag is,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A variable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Has the value True or False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Is used as a condition for control statements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b="1" dirty="0"/>
              <a:t>All of the above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71075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1C01-BA0F-C572-D0AD-7F5777FF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the for loop we can execute a set of statements, once for each item in a list, tuple, set etc.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105FB-4743-4476-C87B-4A28853ED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33" r="26149" b="53494"/>
          <a:stretch/>
        </p:blipFill>
        <p:spPr>
          <a:xfrm>
            <a:off x="1485900" y="1885952"/>
            <a:ext cx="9296400" cy="3695698"/>
          </a:xfrm>
        </p:spPr>
      </p:pic>
    </p:spTree>
    <p:extLst>
      <p:ext uri="{BB962C8B-B14F-4D97-AF65-F5344CB8AC3E}">
        <p14:creationId xmlns:p14="http://schemas.microsoft.com/office/powerpoint/2010/main" val="130834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AE5F-2DD4-CD3D-AAF3-F0C9B3FA9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73" r="36641" b="43889"/>
          <a:stretch/>
        </p:blipFill>
        <p:spPr>
          <a:xfrm>
            <a:off x="714375" y="304799"/>
            <a:ext cx="10210799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A8D6B-6B0E-C012-4004-18A3B9465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78" r="38203" b="37500"/>
          <a:stretch/>
        </p:blipFill>
        <p:spPr>
          <a:xfrm>
            <a:off x="657226" y="1190626"/>
            <a:ext cx="10477500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5D8D-AADB-4E05-9992-1F08036CB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98"/>
            <a:ext cx="10515600" cy="1325563"/>
          </a:xfrm>
        </p:spPr>
        <p:txBody>
          <a:bodyPr/>
          <a:lstStyle/>
          <a:p>
            <a:r>
              <a:rPr lang="en-US" dirty="0"/>
              <a:t>For Loop: What will be the output?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9F6E-87E2-43B4-A494-80BFE9DD2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4862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3.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EAC3A-0051-4589-A97C-6421DE825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1443" y="1590261"/>
            <a:ext cx="5602357" cy="458670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4.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5.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25485-B2FB-4F7D-A4E4-DBF3D04C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76" y="1690688"/>
            <a:ext cx="3367176" cy="971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CF4B1-1F25-4EC7-A711-7D4D5225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76" y="3305102"/>
            <a:ext cx="3286448" cy="743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91FC1-3676-40E6-9062-167B4B20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04" y="4795801"/>
            <a:ext cx="3415043" cy="743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7CF68-2675-417C-B1DE-E893860BE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15"/>
          <a:stretch/>
        </p:blipFill>
        <p:spPr>
          <a:xfrm>
            <a:off x="6340128" y="1590261"/>
            <a:ext cx="5506117" cy="977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93AF6-F1B8-4E89-8C47-287DC0CC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327" y="3046732"/>
            <a:ext cx="344646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5D8D-AADB-4E05-9992-1F08036CB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98"/>
            <a:ext cx="10515600" cy="1325563"/>
          </a:xfrm>
        </p:spPr>
        <p:txBody>
          <a:bodyPr/>
          <a:lstStyle/>
          <a:p>
            <a:r>
              <a:rPr lang="en-US" dirty="0"/>
              <a:t>For Loop: Answers to Previous Questions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6395F1-B9D8-4305-BD41-11A7F8DAD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1295" y="1690688"/>
            <a:ext cx="8637104" cy="548929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1 		2 		3 		4		 5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8E78C5-82EE-4230-B5F7-486450D3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47" y="2132111"/>
            <a:ext cx="666530" cy="2807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B30975-B8C7-46B0-BBDD-B29C1734C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85" r="82341"/>
          <a:stretch/>
        </p:blipFill>
        <p:spPr>
          <a:xfrm>
            <a:off x="6699003" y="2132111"/>
            <a:ext cx="972325" cy="14854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CDFE73-69C9-4D3F-8D33-678CD0D58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61" y="2239617"/>
            <a:ext cx="753501" cy="1798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591826-28E3-41D5-BE0F-11A0F9C42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346" y="2239617"/>
            <a:ext cx="753501" cy="1507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6D8894-B273-4D0B-8137-4A8D9D0E6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748" y="2132111"/>
            <a:ext cx="654807" cy="31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3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952BB-4431-4077-9FE3-4E9142F5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</a:rPr>
              <a:t>Exercise: </a:t>
            </a:r>
            <a:r>
              <a:rPr lang="en-US">
                <a:solidFill>
                  <a:schemeClr val="bg1"/>
                </a:solidFill>
              </a:rPr>
              <a:t>W</a:t>
            </a:r>
            <a:r>
              <a:rPr lang="en-US">
                <a:solidFill>
                  <a:schemeClr val="bg1"/>
                </a:solidFill>
                <a:effectLst/>
              </a:rPr>
              <a:t>rite a program to find whether a given number is prime or not 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80E67-99EE-48EF-A34A-70BD9D303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61"/>
          <a:stretch/>
        </p:blipFill>
        <p:spPr>
          <a:xfrm>
            <a:off x="4146042" y="2386584"/>
            <a:ext cx="6941058" cy="4073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385C-95AF-4FAB-8D37-15D03EED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848" y="2612598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IN" sz="3600" b="1" dirty="0"/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26944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1084</Words>
  <Application>Microsoft Office PowerPoint</Application>
  <PresentationFormat>Widescreen</PresentationFormat>
  <Paragraphs>159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Narrow</vt:lpstr>
      <vt:lpstr>Calibri</vt:lpstr>
      <vt:lpstr>Calibri Light</vt:lpstr>
      <vt:lpstr>consolas</vt:lpstr>
      <vt:lpstr>consolas</vt:lpstr>
      <vt:lpstr>Courier New</vt:lpstr>
      <vt:lpstr>Office Theme</vt:lpstr>
      <vt:lpstr>Computational Thinking with Python</vt:lpstr>
      <vt:lpstr>For Loop (definite loop)</vt:lpstr>
      <vt:lpstr>PowerPoint Presentation</vt:lpstr>
      <vt:lpstr>With the for loop we can execute a set of statements, once for each item in a list, tuple, set etc.</vt:lpstr>
      <vt:lpstr>PowerPoint Presentation</vt:lpstr>
      <vt:lpstr>PowerPoint Presentation</vt:lpstr>
      <vt:lpstr>For Loop: What will be the output? </vt:lpstr>
      <vt:lpstr>For Loop: Answers to Previous Questions</vt:lpstr>
      <vt:lpstr>Exercise: Write a program to find whether a given number is prime or not </vt:lpstr>
      <vt:lpstr>PowerPoint Presentation</vt:lpstr>
      <vt:lpstr>PowerPoint Presentation</vt:lpstr>
      <vt:lpstr>PowerPoint Presentation</vt:lpstr>
      <vt:lpstr>Nested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Infinite loop</vt:lpstr>
      <vt:lpstr>Loop Control Statements</vt:lpstr>
      <vt:lpstr>Break and Continue: Examples</vt:lpstr>
      <vt:lpstr>MCQs</vt:lpstr>
      <vt:lpstr>MCQs: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with Programming</dc:title>
  <dc:creator>Dr. Vijaypal Singh Rathor</dc:creator>
  <cp:lastModifiedBy>Dr. Shachi Mall</cp:lastModifiedBy>
  <cp:revision>84</cp:revision>
  <dcterms:created xsi:type="dcterms:W3CDTF">2020-08-16T17:03:59Z</dcterms:created>
  <dcterms:modified xsi:type="dcterms:W3CDTF">2022-11-02T04:27:57Z</dcterms:modified>
</cp:coreProperties>
</file>